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1" r:id="rId6"/>
    <p:sldId id="279" r:id="rId7"/>
    <p:sldId id="280" r:id="rId8"/>
    <p:sldId id="257" r:id="rId9"/>
    <p:sldId id="275" r:id="rId10"/>
    <p:sldId id="276" r:id="rId11"/>
    <p:sldId id="283" r:id="rId12"/>
    <p:sldId id="284" r:id="rId13"/>
    <p:sldId id="285" r:id="rId14"/>
    <p:sldId id="286" r:id="rId15"/>
    <p:sldId id="287" r:id="rId16"/>
    <p:sldId id="288" r:id="rId17"/>
    <p:sldId id="292" r:id="rId18"/>
    <p:sldId id="293" r:id="rId19"/>
    <p:sldId id="29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71"/>
            <p14:sldId id="279"/>
            <p14:sldId id="280"/>
            <p14:sldId id="257"/>
            <p14:sldId id="275"/>
            <p14:sldId id="276"/>
            <p14:sldId id="283"/>
            <p14:sldId id="284"/>
            <p14:sldId id="285"/>
            <p14:sldId id="286"/>
            <p14:sldId id="287"/>
            <p14:sldId id="288"/>
            <p14:sldId id="292"/>
            <p14:sldId id="293"/>
            <p14:sldId id="291"/>
          </p14:sldIdLst>
        </p14:section>
        <p14:section name="Learn More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24726"/>
    <a:srgbClr val="404040"/>
    <a:srgbClr val="FF9B45"/>
    <a:srgbClr val="DD462F"/>
    <a:srgbClr val="F8CFB6"/>
    <a:srgbClr val="F8CAB6"/>
    <a:srgbClr val="923922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241" autoAdjust="0"/>
  </p:normalViewPr>
  <p:slideViewPr>
    <p:cSldViewPr snapToGrid="0">
      <p:cViewPr varScale="1">
        <p:scale>
          <a:sx n="81" d="100"/>
          <a:sy n="81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7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37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14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D23-5900-C865-0D75-53E472DF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E77BF-414E-8D35-5758-0F8B01629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A0026-D945-9FC3-BDDF-2C4D3A702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B921F-0367-D76D-6AFF-2E5DBD3371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58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CLASIFICAREA ȘI DETECȚIA BOLII ALZHEIMER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19" y="2933105"/>
            <a:ext cx="10220875" cy="187456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400" b="0" i="0" u="none" strike="noStrike" baseline="0" dirty="0" err="1">
                <a:solidFill>
                  <a:schemeClr val="bg1"/>
                </a:solidFill>
                <a:latin typeface="OpenSans-Regular"/>
              </a:rPr>
              <a:t>Propusă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OpenSans-Regular"/>
              </a:rPr>
              <a:t> de: Andrei-Alexandru Baractaru</a:t>
            </a:r>
          </a:p>
          <a:p>
            <a:pPr algn="ctr">
              <a:spcBef>
                <a:spcPts val="0"/>
              </a:spcBef>
            </a:pPr>
            <a:r>
              <a:rPr lang="it-IT" sz="2400" b="0" i="0" u="none" strike="noStrike" baseline="0" dirty="0">
                <a:solidFill>
                  <a:schemeClr val="bg1"/>
                </a:solidFill>
                <a:latin typeface="OpenSans-Regular"/>
              </a:rPr>
              <a:t>Coordonator științific: Conf.Dr. Anca Ignat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D873F-686D-5D4E-5A41-E50C0D6D2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173C3B-AA98-2B39-9B85-83641AE3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Interfața</a:t>
            </a:r>
            <a:r>
              <a:rPr lang="en-US" sz="3200" b="1" dirty="0"/>
              <a:t> </a:t>
            </a:r>
            <a:r>
              <a:rPr lang="en-US" sz="3200" b="1" dirty="0" err="1"/>
              <a:t>Aplicației</a:t>
            </a:r>
            <a:endParaRPr lang="en-US" sz="8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6F2208FC-2090-24B8-68F2-88681D223650}"/>
              </a:ext>
            </a:extLst>
          </p:cNvPr>
          <p:cNvSpPr txBox="1">
            <a:spLocks/>
          </p:cNvSpPr>
          <p:nvPr/>
        </p:nvSpPr>
        <p:spPr>
          <a:xfrm>
            <a:off x="521207" y="1691386"/>
            <a:ext cx="4663535" cy="445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Funcționalități</a:t>
            </a:r>
            <a:r>
              <a:rPr lang="en-US" sz="24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Încărcare</a:t>
            </a:r>
            <a:r>
              <a:rPr lang="en-US" sz="1800" dirty="0"/>
              <a:t> </a:t>
            </a:r>
            <a:r>
              <a:rPr lang="en-US" sz="1800" dirty="0" err="1"/>
              <a:t>imagini</a:t>
            </a:r>
            <a:r>
              <a:rPr lang="en-US" sz="1800" dirty="0"/>
              <a:t> RMN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Clasificare</a:t>
            </a:r>
            <a:r>
              <a:rPr lang="en-US" sz="1800" dirty="0"/>
              <a:t> multi-model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Vizualizare</a:t>
            </a:r>
            <a:r>
              <a:rPr lang="en-US" sz="1800" dirty="0"/>
              <a:t> </a:t>
            </a:r>
            <a:r>
              <a:rPr lang="en-US" sz="1800" dirty="0" err="1"/>
              <a:t>comparativă</a:t>
            </a:r>
            <a:r>
              <a:rPr lang="en-US" sz="1800" dirty="0"/>
              <a:t> </a:t>
            </a:r>
            <a:r>
              <a:rPr lang="en-US" sz="1800" dirty="0" err="1"/>
              <a:t>rezultate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Cod </a:t>
            </a:r>
            <a:r>
              <a:rPr lang="en-US" sz="1800" dirty="0" err="1"/>
              <a:t>culori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predicții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Caracteristici</a:t>
            </a:r>
            <a:r>
              <a:rPr lang="en-US" sz="24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Design </a:t>
            </a:r>
            <a:r>
              <a:rPr lang="en-US" sz="1800" dirty="0" err="1"/>
              <a:t>intuitiv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Feedback </a:t>
            </a:r>
            <a:r>
              <a:rPr lang="en-US" sz="1800" dirty="0" err="1"/>
              <a:t>vizual</a:t>
            </a:r>
            <a:r>
              <a:rPr lang="en-US" sz="1800" dirty="0"/>
              <a:t> instant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60CDF-7ADF-E6CD-2FE9-DE73A4CF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51" y="1545995"/>
            <a:ext cx="3778931" cy="460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7A0F-E10D-751C-9885-D8FAEE915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2925F3-EFEA-3E97-5FC5-7BB1197F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Rezultate</a:t>
            </a:r>
            <a:r>
              <a:rPr lang="en-US" sz="3200" b="1" dirty="0"/>
              <a:t> - </a:t>
            </a:r>
            <a:r>
              <a:rPr lang="en-US" sz="3200" b="1" dirty="0" err="1"/>
              <a:t>Acuratețe</a:t>
            </a:r>
            <a:endParaRPr lang="en-US" sz="8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45F9E-F330-BC9F-C25B-2986C5F2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2" y="1779443"/>
            <a:ext cx="11042556" cy="37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8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CBAE-25D5-3799-DDF7-B1748F99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D431C7-71D1-C169-96F5-C40DC694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Rezultate</a:t>
            </a:r>
            <a:r>
              <a:rPr lang="en-US" sz="3200" b="1" dirty="0"/>
              <a:t> - </a:t>
            </a:r>
            <a:r>
              <a:rPr lang="en-US" sz="3200" b="1" dirty="0" err="1"/>
              <a:t>Matrici</a:t>
            </a:r>
            <a:r>
              <a:rPr lang="en-US" sz="3200" b="1" dirty="0"/>
              <a:t> de </a:t>
            </a:r>
            <a:r>
              <a:rPr lang="en-US" sz="3200" b="1" dirty="0" err="1"/>
              <a:t>Confuzie</a:t>
            </a:r>
            <a:endParaRPr lang="en-US" sz="115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F50EF048-B56C-BB60-4B22-1F1F5FFC2C8D}"/>
              </a:ext>
            </a:extLst>
          </p:cNvPr>
          <p:cNvSpPr txBox="1">
            <a:spLocks/>
          </p:cNvSpPr>
          <p:nvPr/>
        </p:nvSpPr>
        <p:spPr>
          <a:xfrm>
            <a:off x="521207" y="1385740"/>
            <a:ext cx="4663535" cy="502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Custom CNN</a:t>
            </a:r>
            <a:r>
              <a:rPr lang="en-US" sz="1800" b="1" dirty="0"/>
              <a:t>: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Performanță</a:t>
            </a:r>
            <a:r>
              <a:rPr lang="en-US" sz="1800" dirty="0"/>
              <a:t> </a:t>
            </a:r>
            <a:r>
              <a:rPr lang="en-US" sz="1800" dirty="0" err="1"/>
              <a:t>excelentă</a:t>
            </a:r>
            <a:r>
              <a:rPr lang="en-US" sz="1800" dirty="0"/>
              <a:t> pe </a:t>
            </a:r>
            <a:r>
              <a:rPr lang="en-US" sz="1800" dirty="0" err="1"/>
              <a:t>toate</a:t>
            </a:r>
            <a:r>
              <a:rPr lang="en-US" sz="1800" dirty="0"/>
              <a:t> </a:t>
            </a:r>
            <a:r>
              <a:rPr lang="en-US" sz="1800" dirty="0" err="1"/>
              <a:t>clasele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Confuzie</a:t>
            </a:r>
            <a:r>
              <a:rPr lang="en-US" sz="1800" dirty="0"/>
              <a:t> </a:t>
            </a:r>
            <a:r>
              <a:rPr lang="en-US" sz="1800" dirty="0" err="1"/>
              <a:t>minimă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clase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VGG16 &amp; ResNet50</a:t>
            </a:r>
            <a:r>
              <a:rPr lang="en-US" sz="2400" b="1" dirty="0"/>
              <a:t>: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Confuzie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</a:t>
            </a:r>
            <a:r>
              <a:rPr lang="en-US" sz="1800" dirty="0" err="1"/>
              <a:t>Very_Mild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Non_Demented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Performanță</a:t>
            </a:r>
            <a:r>
              <a:rPr lang="en-US" sz="1800" dirty="0"/>
              <a:t> </a:t>
            </a:r>
            <a:r>
              <a:rPr lang="en-US" sz="1800" dirty="0" err="1"/>
              <a:t>bună</a:t>
            </a:r>
            <a:r>
              <a:rPr lang="en-US" sz="1800" dirty="0"/>
              <a:t> pe </a:t>
            </a:r>
            <a:r>
              <a:rPr lang="en-US" sz="1800" dirty="0" err="1"/>
              <a:t>clase</a:t>
            </a:r>
            <a:r>
              <a:rPr lang="en-US" sz="1800" dirty="0"/>
              <a:t> </a:t>
            </a:r>
            <a:r>
              <a:rPr lang="en-US" sz="1800" dirty="0" err="1"/>
              <a:t>majoritare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/>
              <a:t>Provocări</a:t>
            </a:r>
            <a:r>
              <a:rPr lang="en-US" sz="1800" dirty="0"/>
              <a:t> cu </a:t>
            </a:r>
            <a:r>
              <a:rPr lang="en-US" sz="1800" dirty="0" err="1"/>
              <a:t>clasa</a:t>
            </a:r>
            <a:r>
              <a:rPr lang="en-US" sz="1800" dirty="0"/>
              <a:t> </a:t>
            </a:r>
            <a:r>
              <a:rPr lang="en-US" sz="1800" dirty="0" err="1"/>
              <a:t>minoritară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InceptionV3: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err="1"/>
              <a:t>C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onfuzie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semnificativă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între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clase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Dificultate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în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diferențierea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între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Very_Mild_Demented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și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Non_Demented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Cele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mai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multe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clasificări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greșite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pentru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effectLst/>
              </a:rPr>
              <a:t>Mild_Demented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A8417-7C6A-7E12-212B-94CBA9E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12" y="1691386"/>
            <a:ext cx="6656380" cy="3974123"/>
          </a:xfrm>
          <a:prstGeom prst="rect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C049445D-5EF8-59E3-8D46-B5E6D4DC71F4}"/>
              </a:ext>
            </a:extLst>
          </p:cNvPr>
          <p:cNvSpPr txBox="1">
            <a:spLocks/>
          </p:cNvSpPr>
          <p:nvPr/>
        </p:nvSpPr>
        <p:spPr>
          <a:xfrm>
            <a:off x="5606339" y="5826234"/>
            <a:ext cx="4826523" cy="6400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Matricea</a:t>
            </a:r>
            <a:r>
              <a:rPr lang="en-US" sz="2400" dirty="0"/>
              <a:t> de </a:t>
            </a:r>
            <a:r>
              <a:rPr lang="en-US" sz="2400" dirty="0" err="1"/>
              <a:t>confuzie</a:t>
            </a:r>
            <a:r>
              <a:rPr lang="en-US" sz="2400" dirty="0"/>
              <a:t> a </a:t>
            </a:r>
            <a:r>
              <a:rPr lang="en-US" sz="2400" dirty="0" err="1"/>
              <a:t>modelului</a:t>
            </a:r>
            <a:r>
              <a:rPr lang="en-US" sz="2400" dirty="0"/>
              <a:t> Custom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37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FDC50-FF62-46C6-5E88-0D75FB22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249118-509E-D6C0-F6C2-8CE6EC6AC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Rezultate</a:t>
            </a:r>
            <a:r>
              <a:rPr lang="en-US" sz="3200" b="1" dirty="0"/>
              <a:t> - </a:t>
            </a:r>
            <a:r>
              <a:rPr lang="en-US" sz="3200" b="1" dirty="0" err="1"/>
              <a:t>Metrici</a:t>
            </a:r>
            <a:r>
              <a:rPr lang="en-US" sz="3200" b="1" dirty="0"/>
              <a:t> </a:t>
            </a:r>
            <a:r>
              <a:rPr lang="en-US" sz="3200" b="1" dirty="0" err="1"/>
              <a:t>Detaliate</a:t>
            </a:r>
            <a:endParaRPr lang="en-US" sz="19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8D337FF6-D0DC-B7D3-F821-71B190BA7EB8}"/>
              </a:ext>
            </a:extLst>
          </p:cNvPr>
          <p:cNvSpPr txBox="1">
            <a:spLocks/>
          </p:cNvSpPr>
          <p:nvPr/>
        </p:nvSpPr>
        <p:spPr>
          <a:xfrm>
            <a:off x="913888" y="1387310"/>
            <a:ext cx="2599065" cy="1706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Precision: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Custom CNN: &gt;0.95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VGG16: 0.84-0.92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ResNet50: 0.79-0.88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4C29A-9141-49D6-B917-B5FFF6B6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85" y="3085500"/>
            <a:ext cx="11472830" cy="3150031"/>
          </a:xfrm>
          <a:prstGeom prst="rect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756A5F6A-FDE5-F1F2-D92C-2285078D480E}"/>
              </a:ext>
            </a:extLst>
          </p:cNvPr>
          <p:cNvSpPr txBox="1">
            <a:spLocks/>
          </p:cNvSpPr>
          <p:nvPr/>
        </p:nvSpPr>
        <p:spPr>
          <a:xfrm>
            <a:off x="4623437" y="1379453"/>
            <a:ext cx="2599065" cy="1706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Recall: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Custom CNN: &gt;0.97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VGG16: 0.82-0.90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ResNet50: 0.75-0.85</a:t>
            </a: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8E651067-33D7-7DFA-E278-DE5D8B2F7201}"/>
              </a:ext>
            </a:extLst>
          </p:cNvPr>
          <p:cNvSpPr txBox="1">
            <a:spLocks/>
          </p:cNvSpPr>
          <p:nvPr/>
        </p:nvSpPr>
        <p:spPr>
          <a:xfrm>
            <a:off x="8332986" y="1379453"/>
            <a:ext cx="2599065" cy="1525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F1-Score: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Custom CNN: &gt;0.96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VGG16: 0.83-0.91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ResNet50: 0.77-0.86</a:t>
            </a:r>
          </a:p>
        </p:txBody>
      </p:sp>
    </p:spTree>
    <p:extLst>
      <p:ext uri="{BB962C8B-B14F-4D97-AF65-F5344CB8AC3E}">
        <p14:creationId xmlns:p14="http://schemas.microsoft.com/office/powerpoint/2010/main" val="224260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80910-522B-0D9B-7B72-80BD1ED2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4A2333-A8ED-1B6D-C567-9C6D51B9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5" y="874421"/>
            <a:ext cx="11209266" cy="8859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4894829-BD27-8490-BDC3-A4DE11738280}"/>
              </a:ext>
            </a:extLst>
          </p:cNvPr>
          <p:cNvSpPr txBox="1">
            <a:spLocks/>
          </p:cNvSpPr>
          <p:nvPr/>
        </p:nvSpPr>
        <p:spPr>
          <a:xfrm>
            <a:off x="870624" y="226228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>
                <a:solidFill>
                  <a:srgbClr val="D24726"/>
                </a:solidFill>
              </a:rPr>
              <a:t>DEMO APLICA</a:t>
            </a:r>
            <a:r>
              <a:rPr lang="ro-RO" sz="7200" b="1">
                <a:solidFill>
                  <a:srgbClr val="D24726"/>
                </a:solidFill>
              </a:rPr>
              <a:t>ȚIE</a:t>
            </a:r>
            <a:endParaRPr lang="en-US" sz="9600" b="1" dirty="0">
              <a:solidFill>
                <a:srgbClr val="D24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5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D3294-E9F6-D060-68FB-3151A5DDD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4448BF8-A543-74E9-284E-2F187AEE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25" y="874421"/>
            <a:ext cx="11209266" cy="885949"/>
          </a:xfrm>
          <a:prstGeom prst="rect">
            <a:avLst/>
          </a:prstGeom>
        </p:spPr>
      </p:pic>
      <p:pic>
        <p:nvPicPr>
          <p:cNvPr id="2" name="2025-02-19-16-44-14">
            <a:hlinkClick r:id="" action="ppaction://media"/>
            <a:extLst>
              <a:ext uri="{FF2B5EF4-FFF2-40B4-BE49-F238E27FC236}">
                <a16:creationId xmlns:a16="http://schemas.microsoft.com/office/drawing/2014/main" id="{C1B9184B-8E88-FF4D-99FA-EF1567DCAD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1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D756-0F50-8729-036F-DC5F45F3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54908" cy="640080"/>
          </a:xfrm>
        </p:spPr>
        <p:txBody>
          <a:bodyPr>
            <a:normAutofit/>
          </a:bodyPr>
          <a:lstStyle/>
          <a:p>
            <a:r>
              <a:rPr lang="ro-RO" sz="3200" b="1" dirty="0"/>
              <a:t>Concluzii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AB25-314C-7C98-36BC-E9EA8CF129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1054907" cy="47483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Rezultate</a:t>
            </a:r>
            <a:r>
              <a:rPr lang="en-US" sz="2400" dirty="0"/>
              <a:t> </a:t>
            </a:r>
            <a:r>
              <a:rPr lang="en-US" sz="2400" dirty="0" err="1"/>
              <a:t>Obținute</a:t>
            </a:r>
            <a:r>
              <a:rPr lang="en-US" sz="2400" dirty="0"/>
              <a:t>: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eficient</a:t>
            </a:r>
            <a:r>
              <a:rPr lang="en-US" sz="1800" dirty="0"/>
              <a:t> de </a:t>
            </a:r>
            <a:r>
              <a:rPr lang="en-US" sz="1800" dirty="0" err="1"/>
              <a:t>detecție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clasificare</a:t>
            </a:r>
            <a:r>
              <a:rPr lang="en-US" sz="1800" dirty="0"/>
              <a:t> (99.53% </a:t>
            </a:r>
            <a:r>
              <a:rPr lang="en-US" sz="1800" dirty="0" err="1"/>
              <a:t>acuratețe</a:t>
            </a:r>
            <a:r>
              <a:rPr lang="en-US" sz="1800" dirty="0"/>
              <a:t>)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Arhitectură</a:t>
            </a:r>
            <a:r>
              <a:rPr lang="en-US" sz="1800" dirty="0"/>
              <a:t> CNN </a:t>
            </a:r>
            <a:r>
              <a:rPr lang="en-US" sz="1800" dirty="0" err="1"/>
              <a:t>personalizată</a:t>
            </a:r>
            <a:r>
              <a:rPr lang="en-US" sz="1800" dirty="0"/>
              <a:t> </a:t>
            </a:r>
            <a:r>
              <a:rPr lang="en-US" sz="1800" dirty="0" err="1"/>
              <a:t>superioară</a:t>
            </a:r>
            <a:r>
              <a:rPr lang="en-US" sz="1800" dirty="0"/>
              <a:t> </a:t>
            </a:r>
            <a:r>
              <a:rPr lang="en-US" sz="1800" dirty="0" err="1"/>
              <a:t>modelelor</a:t>
            </a:r>
            <a:r>
              <a:rPr lang="en-US" sz="1800" dirty="0"/>
              <a:t> pre-</a:t>
            </a:r>
            <a:r>
              <a:rPr lang="en-US" sz="1800" dirty="0" err="1"/>
              <a:t>antrenate</a:t>
            </a:r>
            <a:endParaRPr lang="en-US" sz="18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Interfață</a:t>
            </a:r>
            <a:r>
              <a:rPr lang="en-US" sz="1800" dirty="0"/>
              <a:t> </a:t>
            </a:r>
            <a:r>
              <a:rPr lang="en-US" sz="1800" dirty="0" err="1"/>
              <a:t>intuitivă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utilizare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context medical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Abordare</a:t>
            </a:r>
            <a:r>
              <a:rPr lang="en-US" sz="1800" dirty="0"/>
              <a:t> </a:t>
            </a:r>
            <a:r>
              <a:rPr lang="en-US" sz="1800" dirty="0" err="1"/>
              <a:t>specializată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eficientă</a:t>
            </a:r>
            <a:r>
              <a:rPr lang="en-US" sz="1800" dirty="0"/>
              <a:t> </a:t>
            </a:r>
            <a:r>
              <a:rPr lang="en-US" sz="1800" dirty="0" err="1"/>
              <a:t>decât</a:t>
            </a:r>
            <a:r>
              <a:rPr lang="en-US" sz="1800" dirty="0"/>
              <a:t> </a:t>
            </a:r>
            <a:r>
              <a:rPr lang="en-US" sz="1800" dirty="0" err="1"/>
              <a:t>modele</a:t>
            </a:r>
            <a:r>
              <a:rPr lang="en-US" sz="1800" dirty="0"/>
              <a:t> </a:t>
            </a:r>
            <a:r>
              <a:rPr lang="en-US" sz="1800" dirty="0" err="1"/>
              <a:t>complexe</a:t>
            </a:r>
            <a:endParaRPr lang="en-US" sz="18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Potențial</a:t>
            </a:r>
            <a:r>
              <a:rPr lang="en-US" sz="1800" dirty="0"/>
              <a:t> </a:t>
            </a:r>
            <a:r>
              <a:rPr lang="en-US" sz="1800" dirty="0" err="1"/>
              <a:t>semnificativ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asistarea</a:t>
            </a:r>
            <a:r>
              <a:rPr lang="en-US" sz="1800" dirty="0"/>
              <a:t> </a:t>
            </a:r>
            <a:r>
              <a:rPr lang="en-US" sz="1800" dirty="0" err="1"/>
              <a:t>specialiștilor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o-RO" sz="1800" b="1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Direcții</a:t>
            </a:r>
            <a:r>
              <a:rPr lang="en-US" sz="2400" dirty="0"/>
              <a:t> de </a:t>
            </a:r>
            <a:r>
              <a:rPr lang="en-US" sz="2400" dirty="0" err="1"/>
              <a:t>Îmbunătățire</a:t>
            </a:r>
            <a:endParaRPr lang="en-US" sz="24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Colectarea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set </a:t>
            </a:r>
            <a:r>
              <a:rPr lang="en-US" sz="1800" dirty="0" err="1"/>
              <a:t>mai</a:t>
            </a:r>
            <a:r>
              <a:rPr lang="en-US" sz="1800" dirty="0"/>
              <a:t> mare de date </a:t>
            </a:r>
            <a:endParaRPr lang="ro-RO" sz="18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1800" dirty="0"/>
              <a:t>Tratarea problemei setului de date nebalansat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dirty="0"/>
              <a:t>Testare extensivă în condiții reale</a:t>
            </a:r>
            <a:endParaRPr lang="ro-RO" sz="1800" dirty="0"/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Transformarea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</a:t>
            </a:r>
            <a:r>
              <a:rPr lang="en-US" sz="1800" dirty="0" err="1"/>
              <a:t>platformă</a:t>
            </a:r>
            <a:r>
              <a:rPr lang="en-US" sz="1800" dirty="0"/>
              <a:t> web </a:t>
            </a:r>
            <a:r>
              <a:rPr lang="en-US" sz="1800" dirty="0" err="1"/>
              <a:t>accesibilă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99718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41611" y="622169"/>
            <a:ext cx="11119346" cy="155410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INTREB</a:t>
            </a:r>
            <a:r>
              <a:rPr lang="ro-RO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ĂRI ?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146" name="Picture 2" descr="To Get the Most Out of Your Team, Ask Better Questions - Business HorsePower">
            <a:extLst>
              <a:ext uri="{FF2B5EF4-FFF2-40B4-BE49-F238E27FC236}">
                <a16:creationId xmlns:a16="http://schemas.microsoft.com/office/drawing/2014/main" id="{8B4FE06E-1269-4739-B172-418BCCB6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36" y="3044858"/>
            <a:ext cx="2970327" cy="29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err="1"/>
              <a:t>Cuprins</a:t>
            </a:r>
            <a:endParaRPr lang="en-US" sz="3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7"/>
            <a:ext cx="10949664" cy="467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Introducere</a:t>
            </a:r>
            <a:endParaRPr lang="ro-RO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Obiective</a:t>
            </a:r>
            <a:endParaRPr lang="ro-RO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Contribuții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Tehnologii</a:t>
            </a:r>
            <a:r>
              <a:rPr lang="en-US" sz="1800" dirty="0"/>
              <a:t> </a:t>
            </a:r>
            <a:r>
              <a:rPr lang="en-US" sz="1800" dirty="0" err="1"/>
              <a:t>Utilizate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800" dirty="0"/>
              <a:t>Setul de date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800" dirty="0"/>
              <a:t>Implementare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Rezultate</a:t>
            </a:r>
            <a:endParaRPr lang="ro-RO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800" dirty="0" err="1"/>
              <a:t>Demo</a:t>
            </a:r>
            <a:endParaRPr lang="en-US" sz="18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Concluzii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Introducere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0"/>
            <a:ext cx="11072214" cy="495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 Global: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milioane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persoane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afectate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nivel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Mondial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triplu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până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în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2050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60-70% din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cazurile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demență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Provocări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Actuale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Diagnosticare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întârziată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specialiști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manuală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subiectivă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228254-0614-1ADF-DB45-95F741E0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56" y="1702749"/>
            <a:ext cx="6724453" cy="30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Obiective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762042" y="1494505"/>
            <a:ext cx="4969456" cy="4689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Obiective</a:t>
            </a:r>
            <a:r>
              <a:rPr lang="en-US" sz="2400" dirty="0"/>
              <a:t> </a:t>
            </a:r>
            <a:r>
              <a:rPr lang="en-US" sz="2400" dirty="0" err="1"/>
              <a:t>Principale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Dezvoltarea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automat de </a:t>
            </a:r>
            <a:r>
              <a:rPr lang="en-US" sz="1800" dirty="0" err="1"/>
              <a:t>clasificare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Detectarea</a:t>
            </a:r>
            <a:r>
              <a:rPr lang="en-US" sz="1800" dirty="0"/>
              <a:t> </a:t>
            </a:r>
            <a:r>
              <a:rPr lang="en-US" sz="1800" dirty="0" err="1"/>
              <a:t>timpurie</a:t>
            </a:r>
            <a:r>
              <a:rPr lang="en-US" sz="1800" dirty="0"/>
              <a:t> a </a:t>
            </a:r>
            <a:r>
              <a:rPr lang="en-US" sz="1800" dirty="0" err="1"/>
              <a:t>bolii</a:t>
            </a:r>
            <a:r>
              <a:rPr lang="en-US" sz="1800" dirty="0"/>
              <a:t> Alzheimer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Asistarea</a:t>
            </a:r>
            <a:r>
              <a:rPr lang="en-US" sz="1800" dirty="0"/>
              <a:t> </a:t>
            </a:r>
            <a:r>
              <a:rPr lang="en-US" sz="1800" dirty="0" err="1"/>
              <a:t>procesului</a:t>
            </a:r>
            <a:r>
              <a:rPr lang="en-US" sz="1800" dirty="0"/>
              <a:t> de diagnostic</a:t>
            </a:r>
            <a:endParaRPr lang="ro-RO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Clasificare</a:t>
            </a:r>
            <a:r>
              <a:rPr lang="en-US" sz="1800" dirty="0"/>
              <a:t> </a:t>
            </a:r>
            <a:r>
              <a:rPr lang="en-US" sz="1800" dirty="0" err="1"/>
              <a:t>în</a:t>
            </a:r>
            <a:r>
              <a:rPr lang="en-US" sz="1800" dirty="0"/>
              <a:t> 4 </a:t>
            </a:r>
            <a:r>
              <a:rPr lang="ro-RO" sz="1800" dirty="0"/>
              <a:t>s</a:t>
            </a:r>
            <a:r>
              <a:rPr lang="en-US" sz="1800" dirty="0" err="1"/>
              <a:t>tadii</a:t>
            </a:r>
            <a:r>
              <a:rPr lang="en-US" sz="1800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Non-Demented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Very Mild Demented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Mild Demented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Moderate Demented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Impact Dorit: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Reducerea</a:t>
            </a:r>
            <a:r>
              <a:rPr lang="en-US" sz="1800" dirty="0"/>
              <a:t> </a:t>
            </a:r>
            <a:r>
              <a:rPr lang="en-US" sz="1800" dirty="0" err="1"/>
              <a:t>timpului</a:t>
            </a:r>
            <a:r>
              <a:rPr lang="en-US" sz="1800" dirty="0"/>
              <a:t> de </a:t>
            </a:r>
            <a:r>
              <a:rPr lang="en-US" sz="1800" dirty="0" err="1"/>
              <a:t>diagnosticare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Creșterea</a:t>
            </a:r>
            <a:r>
              <a:rPr lang="en-US" sz="1800" dirty="0"/>
              <a:t> </a:t>
            </a:r>
            <a:r>
              <a:rPr lang="en-US" sz="1800" dirty="0" err="1"/>
              <a:t>accesibilității</a:t>
            </a:r>
            <a:r>
              <a:rPr lang="ro-RO" sz="1800" dirty="0"/>
              <a:t> la un diagnostic rapid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/>
              <a:t>Suport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specialiști</a:t>
            </a:r>
            <a:endParaRPr lang="en-US" sz="1800" dirty="0"/>
          </a:p>
        </p:txBody>
      </p: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ACC974BA-4FE0-1E11-2107-5FF1312D5502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042455" y="1574419"/>
            <a:ext cx="1782763" cy="2138362"/>
            <a:chOff x="2327275" y="1919288"/>
            <a:chExt cx="1782763" cy="2138362"/>
          </a:xfrm>
        </p:grpSpPr>
        <p:pic>
          <p:nvPicPr>
            <p:cNvPr id="7" name="Picture 6" descr="mild_43">
              <a:extLst>
                <a:ext uri="{FF2B5EF4-FFF2-40B4-BE49-F238E27FC236}">
                  <a16:creationId xmlns:a16="http://schemas.microsoft.com/office/drawing/2014/main" id="{BFDEA451-7901-D186-49AF-F69B9181C3D1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3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75" y="1919288"/>
              <a:ext cx="1782763" cy="178276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56CA06-27F1-672E-4CE8-617C5E93D137}"/>
                </a:ext>
              </a:extLst>
            </p:cNvPr>
            <p:cNvSpPr/>
            <p:nvPr/>
          </p:nvSpPr>
          <p:spPr>
            <a:xfrm>
              <a:off x="2327275" y="3714750"/>
              <a:ext cx="1782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sz="1600" dirty="0"/>
                <a:t>Mild Demented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CCF102-3753-7E07-5DF8-6153CE0C861E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560383" y="1574419"/>
            <a:ext cx="1869575" cy="2138362"/>
            <a:chOff x="8080375" y="1919288"/>
            <a:chExt cx="1869575" cy="2138362"/>
          </a:xfrm>
        </p:grpSpPr>
        <p:pic>
          <p:nvPicPr>
            <p:cNvPr id="12" name="Picture 11" descr="moderate_51">
              <a:extLst>
                <a:ext uri="{FF2B5EF4-FFF2-40B4-BE49-F238E27FC236}">
                  <a16:creationId xmlns:a16="http://schemas.microsoft.com/office/drawing/2014/main" id="{F5678492-8F6C-AF5A-0216-BB60BDCB041A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4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375" y="1919288"/>
              <a:ext cx="1782763" cy="178276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222FB1-1A2E-4DDF-B3CE-3D867BD27C8C}"/>
                </a:ext>
              </a:extLst>
            </p:cNvPr>
            <p:cNvSpPr/>
            <p:nvPr/>
          </p:nvSpPr>
          <p:spPr>
            <a:xfrm>
              <a:off x="8080375" y="3714750"/>
              <a:ext cx="18695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10000"/>
            </a:bodyPr>
            <a:lstStyle/>
            <a:p>
              <a:pPr algn="ctr"/>
              <a:r>
                <a:rPr lang="en-US" sz="1600" dirty="0"/>
                <a:t>Moderate Demented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F1CD2D-24A9-945E-3892-88B0B404E4A6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7037243" y="4045621"/>
            <a:ext cx="1782763" cy="2138363"/>
            <a:chOff x="2327275" y="4273550"/>
            <a:chExt cx="1782763" cy="2138363"/>
          </a:xfrm>
        </p:grpSpPr>
        <p:pic>
          <p:nvPicPr>
            <p:cNvPr id="22" name="Picture 21" descr="non_60">
              <a:extLst>
                <a:ext uri="{FF2B5EF4-FFF2-40B4-BE49-F238E27FC236}">
                  <a16:creationId xmlns:a16="http://schemas.microsoft.com/office/drawing/2014/main" id="{CB03E95E-791A-B1D2-F27A-7686B893975E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5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275" y="4273550"/>
              <a:ext cx="1782763" cy="178276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D21C31-6064-258F-82E1-F6A24DF14D43}"/>
                </a:ext>
              </a:extLst>
            </p:cNvPr>
            <p:cNvSpPr/>
            <p:nvPr/>
          </p:nvSpPr>
          <p:spPr>
            <a:xfrm>
              <a:off x="2327275" y="6069013"/>
              <a:ext cx="1782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/>
            </a:bodyPr>
            <a:lstStyle/>
            <a:p>
              <a:pPr algn="ctr"/>
              <a:r>
                <a:rPr lang="en-US" sz="1600" dirty="0"/>
                <a:t>Non Demented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0A8C7B-215E-8E4D-37DE-6CE2E691E3CA}"/>
              </a:ext>
            </a:extLst>
          </p:cNvPr>
          <p:cNvGrpSpPr>
            <a:grpSpLocks noGrp="1" noUngrp="1" noChangeAspect="1"/>
          </p:cNvGrpSpPr>
          <p:nvPr/>
        </p:nvGrpSpPr>
        <p:grpSpPr>
          <a:xfrm>
            <a:off x="9560383" y="4045621"/>
            <a:ext cx="1782763" cy="2138363"/>
            <a:chOff x="8080375" y="4273550"/>
            <a:chExt cx="1782763" cy="2138363"/>
          </a:xfrm>
        </p:grpSpPr>
        <p:pic>
          <p:nvPicPr>
            <p:cNvPr id="33" name="Picture 32" descr="verymild_247">
              <a:extLst>
                <a:ext uri="{FF2B5EF4-FFF2-40B4-BE49-F238E27FC236}">
                  <a16:creationId xmlns:a16="http://schemas.microsoft.com/office/drawing/2014/main" id="{F6E1E615-5D61-E4AD-81BB-C687EE7B6947}"/>
                </a:ext>
              </a:extLst>
            </p:cNvPr>
            <p:cNvPicPr>
              <a:picLocks noRot="1" noChangeAspect="1" noMove="1" noResize="1"/>
            </p:cNvPicPr>
            <p:nvPr isPhoto="1"/>
          </p:nvPicPr>
          <p:blipFill>
            <a:blip r:embed="rId6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0375" y="4273550"/>
              <a:ext cx="1782763" cy="178276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D17C78-A46E-A3CA-CCCE-C309A443E32C}"/>
                </a:ext>
              </a:extLst>
            </p:cNvPr>
            <p:cNvSpPr/>
            <p:nvPr/>
          </p:nvSpPr>
          <p:spPr>
            <a:xfrm>
              <a:off x="8080375" y="6069013"/>
              <a:ext cx="17827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77500" lnSpcReduction="20000"/>
            </a:bodyPr>
            <a:lstStyle/>
            <a:p>
              <a:pPr algn="ctr"/>
              <a:r>
                <a:rPr lang="en-US" sz="1600" dirty="0"/>
                <a:t>Very Mild Demented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b="1" dirty="0" err="1"/>
              <a:t>Contribuții</a:t>
            </a:r>
            <a:r>
              <a:rPr lang="en-US" sz="3200" b="1" dirty="0"/>
              <a:t> </a:t>
            </a:r>
            <a:r>
              <a:rPr lang="en-US" sz="3200" b="1" dirty="0" err="1"/>
              <a:t>Personale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21207" y="2196446"/>
            <a:ext cx="7425589" cy="55995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Arhitectură</a:t>
            </a:r>
            <a:r>
              <a:rPr lang="en-US" sz="2400" dirty="0"/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Model CNN </a:t>
            </a:r>
            <a:r>
              <a:rPr lang="en-US" sz="1800" dirty="0" err="1"/>
              <a:t>personalizat</a:t>
            </a:r>
            <a:r>
              <a:rPr lang="en-US" sz="1800" dirty="0"/>
              <a:t> </a:t>
            </a:r>
            <a:r>
              <a:rPr lang="en-US" sz="1800" dirty="0" err="1"/>
              <a:t>adaptat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imagini</a:t>
            </a:r>
            <a:r>
              <a:rPr lang="en-US" sz="1800" dirty="0"/>
              <a:t> RMN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Optimizarea</a:t>
            </a:r>
            <a:r>
              <a:rPr lang="en-US" sz="1800" dirty="0"/>
              <a:t> </a:t>
            </a:r>
            <a:r>
              <a:rPr lang="en-US" sz="1800" dirty="0" err="1"/>
              <a:t>arhitecturilor</a:t>
            </a:r>
            <a:r>
              <a:rPr lang="en-US" sz="1800" dirty="0"/>
              <a:t> pre-</a:t>
            </a:r>
            <a:r>
              <a:rPr lang="en-US" sz="1800" dirty="0" err="1"/>
              <a:t>antrenate</a:t>
            </a: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Pipeline </a:t>
            </a:r>
            <a:r>
              <a:rPr lang="en-US" sz="1800" dirty="0" err="1"/>
              <a:t>eficient</a:t>
            </a:r>
            <a:r>
              <a:rPr lang="en-US" sz="1800" dirty="0"/>
              <a:t> de </a:t>
            </a:r>
            <a:r>
              <a:rPr lang="en-US" sz="1800" dirty="0" err="1"/>
              <a:t>procesare</a:t>
            </a:r>
            <a:r>
              <a:rPr lang="en-US" sz="1800" dirty="0"/>
              <a:t> a </a:t>
            </a:r>
            <a:r>
              <a:rPr lang="en-US" sz="1800" dirty="0" err="1"/>
              <a:t>datelor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Implementare</a:t>
            </a:r>
            <a:r>
              <a:rPr lang="en-US" sz="2400" dirty="0"/>
              <a:t>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Interfață</a:t>
            </a:r>
            <a:r>
              <a:rPr lang="en-US" sz="1800" dirty="0"/>
              <a:t> </a:t>
            </a:r>
            <a:r>
              <a:rPr lang="en-US" sz="1800" dirty="0" err="1"/>
              <a:t>grafică</a:t>
            </a:r>
            <a:r>
              <a:rPr lang="en-US" sz="1800" dirty="0"/>
              <a:t> </a:t>
            </a:r>
            <a:r>
              <a:rPr lang="en-US" sz="1800" dirty="0" err="1"/>
              <a:t>intuitiv</a:t>
            </a:r>
            <a:r>
              <a:rPr lang="ro-RO" sz="1800" dirty="0"/>
              <a:t>ă</a:t>
            </a: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Sistem</a:t>
            </a:r>
            <a:r>
              <a:rPr lang="en-US" sz="1800" dirty="0"/>
              <a:t> de </a:t>
            </a:r>
            <a:r>
              <a:rPr lang="en-US" sz="1800" dirty="0" err="1"/>
              <a:t>clasificare</a:t>
            </a:r>
            <a:r>
              <a:rPr lang="en-US" sz="1800" dirty="0"/>
              <a:t> </a:t>
            </a:r>
            <a:r>
              <a:rPr lang="ro-RO" sz="1800" dirty="0"/>
              <a:t>cu 4 modele diferite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Tehnologii</a:t>
            </a:r>
            <a:r>
              <a:rPr lang="en-US" sz="3200" b="1" dirty="0"/>
              <a:t> </a:t>
            </a:r>
            <a:r>
              <a:rPr lang="en-US" sz="3200" b="1" dirty="0" err="1"/>
              <a:t>Utilizate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21207" y="1861709"/>
            <a:ext cx="5029632" cy="511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Framework-</a:t>
            </a:r>
            <a:r>
              <a:rPr lang="en-US" sz="2400" dirty="0" err="1"/>
              <a:t>uri</a:t>
            </a:r>
            <a:r>
              <a:rPr lang="en-US" sz="2400" dirty="0"/>
              <a:t> Deep Learning: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TensorFlow &amp; </a:t>
            </a:r>
            <a:r>
              <a:rPr lang="en-US" sz="1800" dirty="0" err="1"/>
              <a:t>Keras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Transfer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Early Stopping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Dezvoltare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Analiză</a:t>
            </a:r>
            <a:r>
              <a:rPr lang="en-US" sz="24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Python &amp; </a:t>
            </a:r>
            <a:r>
              <a:rPr lang="en-US" sz="1800" dirty="0" err="1"/>
              <a:t>Tkinter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NumPy &amp; Pandas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Matplotlib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C49263-4C47-344E-3394-E90CCF1E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39" y="1778006"/>
            <a:ext cx="3219718" cy="1303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71863F-561A-4D7C-ABF7-8396BFED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29" y="3210713"/>
            <a:ext cx="4842456" cy="27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Setul</a:t>
            </a:r>
            <a:r>
              <a:rPr lang="en-US" sz="3200" b="1" dirty="0"/>
              <a:t> de Date</a:t>
            </a:r>
            <a:endParaRPr lang="en-US" sz="32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/>
          <p:cNvSpPr txBox="1">
            <a:spLocks/>
          </p:cNvSpPr>
          <p:nvPr/>
        </p:nvSpPr>
        <p:spPr>
          <a:xfrm>
            <a:off x="521207" y="1691386"/>
            <a:ext cx="4663535" cy="445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Specificații</a:t>
            </a:r>
            <a:r>
              <a:rPr lang="en-US" sz="24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Total: 6400 </a:t>
            </a:r>
            <a:r>
              <a:rPr lang="en-US" sz="1800" dirty="0" err="1"/>
              <a:t>imagini</a:t>
            </a:r>
            <a:r>
              <a:rPr lang="en-US" sz="1800" dirty="0"/>
              <a:t> RMN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Non-Demented: 3200 </a:t>
            </a:r>
            <a:r>
              <a:rPr lang="en-US" sz="1800" dirty="0" err="1"/>
              <a:t>imagini</a:t>
            </a:r>
            <a:r>
              <a:rPr lang="en-US" sz="1800" dirty="0"/>
              <a:t> (50%)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Very-Mild Demented: 2240 </a:t>
            </a:r>
            <a:r>
              <a:rPr lang="en-US" sz="1800" dirty="0" err="1"/>
              <a:t>imagini</a:t>
            </a:r>
            <a:r>
              <a:rPr lang="en-US" sz="1800" dirty="0"/>
              <a:t> (35%)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Mild-Demented: 896 </a:t>
            </a:r>
            <a:r>
              <a:rPr lang="en-US" sz="1800" dirty="0" err="1"/>
              <a:t>imagini</a:t>
            </a:r>
            <a:r>
              <a:rPr lang="en-US" sz="1800" dirty="0"/>
              <a:t> (14%)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Moderate-Demented: 64 </a:t>
            </a:r>
            <a:r>
              <a:rPr lang="en-US" sz="1800" dirty="0" err="1"/>
              <a:t>imagini</a:t>
            </a:r>
            <a:r>
              <a:rPr lang="en-US" sz="1800" dirty="0"/>
              <a:t> (1%)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Preprocesare</a:t>
            </a:r>
            <a:r>
              <a:rPr lang="en-US" sz="24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Redimensionare</a:t>
            </a:r>
            <a:r>
              <a:rPr lang="en-US" sz="1800" dirty="0"/>
              <a:t>: 128x128 </a:t>
            </a:r>
            <a:r>
              <a:rPr lang="en-US" sz="1800" dirty="0" err="1"/>
              <a:t>pixeli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Normalizare</a:t>
            </a:r>
            <a:r>
              <a:rPr lang="en-US" sz="1800" dirty="0"/>
              <a:t> </a:t>
            </a:r>
            <a:r>
              <a:rPr lang="en-US" sz="1800" dirty="0" err="1"/>
              <a:t>intensitate</a:t>
            </a:r>
            <a:endParaRPr lang="en-US" sz="1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5B64F55-D2EB-7C5B-FF84-172C42E5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42" y="1691386"/>
            <a:ext cx="6276148" cy="42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EC33E-FFB4-2E84-FE45-26F011ADD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591BCB-DB34-2294-9126-C347E263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Arhitectura</a:t>
            </a:r>
            <a:r>
              <a:rPr lang="en-US" sz="3200" b="1" dirty="0"/>
              <a:t> CNN </a:t>
            </a:r>
            <a:r>
              <a:rPr lang="en-US" sz="3200" b="1" dirty="0" err="1"/>
              <a:t>Proprie</a:t>
            </a:r>
            <a:endParaRPr lang="en-US" sz="4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65FD6E6E-CAB1-9C5A-E7F6-B07D28635F3A}"/>
              </a:ext>
            </a:extLst>
          </p:cNvPr>
          <p:cNvSpPr txBox="1">
            <a:spLocks/>
          </p:cNvSpPr>
          <p:nvPr/>
        </p:nvSpPr>
        <p:spPr>
          <a:xfrm>
            <a:off x="521207" y="1691386"/>
            <a:ext cx="4663535" cy="4454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Straturi</a:t>
            </a:r>
            <a:r>
              <a:rPr lang="en-US" sz="2400" dirty="0"/>
              <a:t> </a:t>
            </a:r>
            <a:r>
              <a:rPr lang="en-US" sz="2400" dirty="0" err="1"/>
              <a:t>Principale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Convoluționale</a:t>
            </a:r>
            <a:r>
              <a:rPr lang="en-US" sz="1800" dirty="0"/>
              <a:t> (16, 32, 64 </a:t>
            </a:r>
            <a:r>
              <a:rPr lang="en-US" sz="1800" dirty="0" err="1"/>
              <a:t>filtre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MaxPooling</a:t>
            </a:r>
            <a:r>
              <a:rPr lang="en-US" sz="1800" dirty="0"/>
              <a:t> (2x2)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Dropout (0.20, 0.25)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Dense (128, 64, 4 </a:t>
            </a:r>
            <a:r>
              <a:rPr lang="en-US" sz="1800" dirty="0" err="1"/>
              <a:t>neuroni</a:t>
            </a:r>
            <a:r>
              <a:rPr lang="en-US" sz="1800" dirty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Optimizare</a:t>
            </a:r>
            <a:r>
              <a:rPr lang="en-US" sz="24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Inițializare</a:t>
            </a:r>
            <a:r>
              <a:rPr lang="en-US" sz="1800" dirty="0"/>
              <a:t> "</a:t>
            </a:r>
            <a:r>
              <a:rPr lang="en-US" sz="1800" dirty="0" err="1"/>
              <a:t>he_normal</a:t>
            </a:r>
            <a:r>
              <a:rPr lang="en-US" sz="1800" dirty="0"/>
              <a:t>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Activare</a:t>
            </a:r>
            <a:r>
              <a:rPr lang="en-US" sz="1800" dirty="0"/>
              <a:t> </a:t>
            </a:r>
            <a:r>
              <a:rPr lang="en-US" sz="1800" dirty="0" err="1"/>
              <a:t>ReLU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Softmax</a:t>
            </a:r>
            <a:r>
              <a:rPr lang="en-US" sz="1800" dirty="0"/>
              <a:t>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clasificare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7BC5F-8CF8-F98D-41FA-B816109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47" y="1525825"/>
            <a:ext cx="3451538" cy="478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E3949-567E-3586-5CAB-519E5D8A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8ABF45-71D0-D015-D65A-5253BBE2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Modele</a:t>
            </a:r>
            <a:r>
              <a:rPr lang="en-US" sz="3200" b="1" dirty="0"/>
              <a:t> Pre-</a:t>
            </a:r>
            <a:r>
              <a:rPr lang="en-US" sz="3200" b="1" dirty="0" err="1"/>
              <a:t>antrenate</a:t>
            </a:r>
            <a:endParaRPr lang="en-US" sz="6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69B41B39-4EF7-3F7F-4C31-AFEF63F871AA}"/>
              </a:ext>
            </a:extLst>
          </p:cNvPr>
          <p:cNvSpPr txBox="1">
            <a:spLocks/>
          </p:cNvSpPr>
          <p:nvPr/>
        </p:nvSpPr>
        <p:spPr>
          <a:xfrm>
            <a:off x="521207" y="1691386"/>
            <a:ext cx="4663535" cy="4454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Arhitectură</a:t>
            </a:r>
            <a:r>
              <a:rPr lang="en-US" sz="3800" dirty="0"/>
              <a:t> </a:t>
            </a:r>
            <a:r>
              <a:rPr lang="en-US" sz="3800" dirty="0" err="1"/>
              <a:t>Comună</a:t>
            </a:r>
            <a:r>
              <a:rPr lang="en-US" sz="38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Transfer Learning pe </a:t>
            </a:r>
            <a:r>
              <a:rPr lang="en-US" sz="2800" dirty="0" err="1"/>
              <a:t>modele</a:t>
            </a:r>
            <a:r>
              <a:rPr lang="en-US" sz="2800" dirty="0"/>
              <a:t> pre-</a:t>
            </a:r>
            <a:r>
              <a:rPr lang="en-US" sz="2800" dirty="0" err="1"/>
              <a:t>antrenate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Global Average Pooling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reducerea</a:t>
            </a:r>
            <a:r>
              <a:rPr lang="en-US" sz="2800" dirty="0"/>
              <a:t> </a:t>
            </a:r>
            <a:r>
              <a:rPr lang="en-US" sz="2800" dirty="0" err="1"/>
              <a:t>dimensionalității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Straturi</a:t>
            </a:r>
            <a:r>
              <a:rPr lang="en-US" sz="2800" dirty="0"/>
              <a:t> Dense (128, 64 </a:t>
            </a:r>
            <a:r>
              <a:rPr lang="en-US" sz="2800" dirty="0" err="1"/>
              <a:t>neuroni</a:t>
            </a:r>
            <a:r>
              <a:rPr lang="en-US" sz="2800" dirty="0"/>
              <a:t>) cu </a:t>
            </a:r>
            <a:r>
              <a:rPr lang="en-US" sz="2800" dirty="0" err="1"/>
              <a:t>activare</a:t>
            </a:r>
            <a:r>
              <a:rPr lang="en-US" sz="2800" dirty="0"/>
              <a:t> </a:t>
            </a:r>
            <a:r>
              <a:rPr lang="en-US" sz="2800" dirty="0" err="1"/>
              <a:t>ReLU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Strat final de </a:t>
            </a:r>
            <a:r>
              <a:rPr lang="en-US" sz="2800" dirty="0" err="1"/>
              <a:t>clasificare</a:t>
            </a:r>
            <a:r>
              <a:rPr lang="en-US" sz="2800" dirty="0"/>
              <a:t> cu 4 </a:t>
            </a:r>
            <a:r>
              <a:rPr lang="en-US" sz="2800" dirty="0" err="1"/>
              <a:t>neuroni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Softmax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Optimizer: Adam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 err="1"/>
              <a:t>Rezultate</a:t>
            </a:r>
            <a:r>
              <a:rPr lang="en-US" sz="3800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VGG16: 92.02% </a:t>
            </a:r>
            <a:r>
              <a:rPr lang="en-US" sz="2800" dirty="0" err="1"/>
              <a:t>acuratețe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ResNet50: 84.04% </a:t>
            </a:r>
            <a:r>
              <a:rPr lang="en-US" sz="2800" dirty="0" err="1"/>
              <a:t>acuratețe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InceptionV3: 75.27% </a:t>
            </a:r>
            <a:r>
              <a:rPr lang="en-US" sz="2800" dirty="0" err="1"/>
              <a:t>acuratețe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49B8E-60B0-2B6B-31AA-479FFF94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8341"/>
            <a:ext cx="4877481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{FDC27D51-633D-4B7A-BCEF-60CEFEC9B053}tf10001108_win32</Template>
  <TotalTime>156</TotalTime>
  <Words>553</Words>
  <Application>Microsoft Office PowerPoint</Application>
  <PresentationFormat>Widescreen</PresentationFormat>
  <Paragraphs>147</Paragraphs>
  <Slides>17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OpenSans-Regular</vt:lpstr>
      <vt:lpstr>Segoe UI</vt:lpstr>
      <vt:lpstr>Segoe UI Light</vt:lpstr>
      <vt:lpstr>Custom</vt:lpstr>
      <vt:lpstr>CLASIFICAREA ȘI DETECȚIA BOLII ALZHEIMER</vt:lpstr>
      <vt:lpstr>Cuprins</vt:lpstr>
      <vt:lpstr>Introducere</vt:lpstr>
      <vt:lpstr>Obiective</vt:lpstr>
      <vt:lpstr>Contribuții Personale</vt:lpstr>
      <vt:lpstr>Tehnologii Utilizate</vt:lpstr>
      <vt:lpstr>Setul de Date</vt:lpstr>
      <vt:lpstr>Arhitectura CNN Proprie</vt:lpstr>
      <vt:lpstr>Modele Pre-antrenate</vt:lpstr>
      <vt:lpstr>Interfața Aplicației</vt:lpstr>
      <vt:lpstr>Rezultate - Acuratețe</vt:lpstr>
      <vt:lpstr>Rezultate - Matrici de Confuzie</vt:lpstr>
      <vt:lpstr>Rezultate - Metrici Detaliate</vt:lpstr>
      <vt:lpstr>PowerPoint Presentation</vt:lpstr>
      <vt:lpstr>PowerPoint Presentation</vt:lpstr>
      <vt:lpstr>Concluzii</vt:lpstr>
      <vt:lpstr>INTREBĂRI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Baractaru Andrei-Alexandru</dc:creator>
  <cp:keywords/>
  <cp:lastModifiedBy>Baractaru Andrei-Alexandru</cp:lastModifiedBy>
  <cp:revision>5</cp:revision>
  <dcterms:created xsi:type="dcterms:W3CDTF">2025-02-19T12:42:31Z</dcterms:created>
  <dcterms:modified xsi:type="dcterms:W3CDTF">2025-02-19T16:38:26Z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